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sldIdLst>
    <p:sldId id="261" r:id="rId2"/>
    <p:sldId id="269" r:id="rId3"/>
    <p:sldId id="256" r:id="rId4"/>
    <p:sldId id="267" r:id="rId5"/>
    <p:sldId id="266" r:id="rId6"/>
    <p:sldId id="268" r:id="rId7"/>
    <p:sldId id="274" r:id="rId8"/>
    <p:sldId id="270" r:id="rId9"/>
    <p:sldId id="273" r:id="rId10"/>
    <p:sldId id="272" r:id="rId11"/>
    <p:sldId id="275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339933"/>
    <a:srgbClr val="FFFFFF"/>
    <a:srgbClr val="3399FF"/>
    <a:srgbClr val="FF33CC"/>
    <a:srgbClr val="DDDDDD"/>
    <a:srgbClr val="FF9999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3" autoAdjust="0"/>
    <p:restoredTop sz="94728" autoAdjust="0"/>
  </p:normalViewPr>
  <p:slideViewPr>
    <p:cSldViewPr>
      <p:cViewPr varScale="1">
        <p:scale>
          <a:sx n="73" d="100"/>
          <a:sy n="73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7303EA6-D6D6-4E53-9E52-985577959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8FE10-6A36-4AF2-9CE0-18529A18F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0CA3D02-D0CC-4664-8017-D49ABB8C0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9983A-8DCC-4F17-9F2B-8A8E3F7E5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7C59A5-5CE3-468F-BEAE-31194A2E2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42222-1FAE-4DBC-9B3D-836F2977A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BFD0F-F29E-45D1-BD56-72303AE9F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7B27-215A-4F85-8BEE-9B0CB82C2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81768-270D-49E6-A23F-FB157E76A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DD8BF-A7B8-4FC9-AE4A-5C551AE48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AC281A-99B6-4CD0-A58B-E9257C4D9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D130FD1-CC34-44B8-A1E7-FA757FDFE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0" r:id="rId2"/>
    <p:sldLayoutId id="2147484058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9" r:id="rId9"/>
    <p:sldLayoutId id="2147484056" r:id="rId10"/>
    <p:sldLayoutId id="2147484060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32656"/>
            <a:ext cx="5184577" cy="201652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Урок </a:t>
            </a:r>
            <a:r>
              <a:rPr lang="ru-RU" sz="3200" dirty="0" smtClean="0"/>
              <a:t>математики</a:t>
            </a:r>
            <a:br>
              <a:rPr lang="ru-RU" sz="3200" dirty="0" smtClean="0"/>
            </a:br>
            <a:r>
              <a:rPr lang="ru-RU" sz="3200" dirty="0" smtClean="0"/>
              <a:t>1 </a:t>
            </a:r>
            <a:r>
              <a:rPr lang="ru-RU" sz="3200" dirty="0"/>
              <a:t>класс </a:t>
            </a:r>
            <a:r>
              <a:rPr lang="ru-RU" sz="3200" dirty="0" smtClean="0"/>
              <a:t>МБОУ </a:t>
            </a:r>
            <a:r>
              <a:rPr lang="ru-RU" sz="3200" dirty="0"/>
              <a:t>СОШ </a:t>
            </a:r>
            <a:r>
              <a:rPr lang="ru-RU" sz="3200" dirty="0" smtClean="0"/>
              <a:t>№2 </a:t>
            </a:r>
            <a:br>
              <a:rPr lang="ru-RU" sz="3200" dirty="0" smtClean="0"/>
            </a:br>
            <a:r>
              <a:rPr lang="ru-RU" sz="3200" dirty="0" smtClean="0"/>
              <a:t>Учитель: Вецель Наталья Васильевна</a:t>
            </a:r>
            <a:endParaRPr lang="ru-RU" sz="32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852738"/>
            <a:ext cx="7239000" cy="36195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Тема урока</a:t>
            </a:r>
            <a:r>
              <a:rPr lang="ru-RU" smtClean="0"/>
              <a:t>: Числа от 1 до 10.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Планируемые результаты</a:t>
            </a:r>
            <a:r>
              <a:rPr lang="ru-RU" smtClean="0"/>
              <a:t>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создание условий для закрепления приемов работы с нумерацией чисел от 1 до 10 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отрабатывать навыки устных вычислений в пределах 10 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воспитывать интерес и любознательность к математике и ИКТ 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5122912" cy="9863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ТЕТРАДКИНО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042988" y="2276475"/>
            <a:ext cx="2387600" cy="4114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5400" smtClean="0">
                <a:latin typeface="Georgia" pitchFamily="18" charset="0"/>
              </a:rPr>
              <a:t>  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5 – 4</a:t>
            </a:r>
          </a:p>
          <a:p>
            <a:pPr>
              <a:buFont typeface="Wingdings 2" pitchFamily="18" charset="2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  6 + 2</a:t>
            </a:r>
          </a:p>
          <a:p>
            <a:pPr>
              <a:buFont typeface="Wingdings 2" pitchFamily="18" charset="2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  3 – 1</a:t>
            </a:r>
          </a:p>
          <a:p>
            <a:pPr>
              <a:buFont typeface="Wingdings 2" pitchFamily="18" charset="2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  8 + 1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2276475"/>
            <a:ext cx="2552700" cy="4114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5400" smtClean="0">
                <a:latin typeface="Georgia" pitchFamily="18" charset="0"/>
              </a:rPr>
              <a:t>  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9 - 3</a:t>
            </a:r>
          </a:p>
          <a:p>
            <a:pPr>
              <a:buFont typeface="Wingdings 2" pitchFamily="18" charset="2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  4 + 4</a:t>
            </a:r>
          </a:p>
          <a:p>
            <a:pPr>
              <a:buFont typeface="Wingdings 2" pitchFamily="18" charset="2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  10 – 2</a:t>
            </a:r>
          </a:p>
          <a:p>
            <a:pPr>
              <a:buFont typeface="Wingdings 2" pitchFamily="18" charset="2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  3 + 5</a:t>
            </a:r>
          </a:p>
        </p:txBody>
      </p:sp>
      <p:pic>
        <p:nvPicPr>
          <p:cNvPr id="7" name="Picture 4" descr="50b0654d17fc6f8a3adb62210ec28128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16582">
            <a:off x="1573213" y="1720850"/>
            <a:ext cx="55641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708920"/>
            <a:ext cx="741682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 !</a:t>
            </a:r>
          </a:p>
        </p:txBody>
      </p:sp>
      <p:pic>
        <p:nvPicPr>
          <p:cNvPr id="3" name="Picture 4" descr="50b0654d17fc6f8a3adb62210ec28128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133600"/>
            <a:ext cx="3436937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50b0654d17fc6f8a3adb62210ec28128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852738"/>
            <a:ext cx="4205287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50b0654d17fc6f8a3adb62210ec28128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27211">
            <a:off x="2795588" y="1035050"/>
            <a:ext cx="3421062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50b0654d17fc6f8a3adb62210ec28128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5255">
            <a:off x="849313" y="4625975"/>
            <a:ext cx="315595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50b0654d17fc6f8a3adb62210ec28128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16582">
            <a:off x="4391025" y="4030663"/>
            <a:ext cx="3624263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50b0654d17fc6f8a3adb62210ec28128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1146">
            <a:off x="5657850" y="889000"/>
            <a:ext cx="317182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50b0654d17fc6f8a3adb62210ec28128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16582">
            <a:off x="280988" y="487363"/>
            <a:ext cx="4062412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12875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 rot="528674">
            <a:off x="5514975" y="357188"/>
            <a:ext cx="2376488" cy="2160587"/>
          </a:xfrm>
          <a:prstGeom prst="smileyFace">
            <a:avLst>
              <a:gd name="adj" fmla="val -4653"/>
            </a:avLst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2987675" y="2133600"/>
            <a:ext cx="2449513" cy="2230438"/>
          </a:xfrm>
          <a:prstGeom prst="smileyFace">
            <a:avLst>
              <a:gd name="adj" fmla="val 273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 rot="-1299615">
            <a:off x="482600" y="501650"/>
            <a:ext cx="2232025" cy="2159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WordArt 7"/>
          <p:cNvSpPr>
            <a:spLocks noChangeArrowheads="1" noChangeShapeType="1" noTextEdit="1"/>
          </p:cNvSpPr>
          <p:nvPr/>
        </p:nvSpPr>
        <p:spPr bwMode="auto">
          <a:xfrm>
            <a:off x="395288" y="4508500"/>
            <a:ext cx="7345362" cy="1441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2400" kern="10" spc="-2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за урок!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5" grpId="0" animBg="1"/>
      <p:bldP spid="56326" grpId="0" animBg="1"/>
      <p:bldP spid="163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ья\Desktop\Мои документы\1 класс 2011-2012 год\Воспитательная работа\1 сентября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84538"/>
            <a:ext cx="411638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процесс 3"/>
          <p:cNvSpPr/>
          <p:nvPr/>
        </p:nvSpPr>
        <p:spPr>
          <a:xfrm>
            <a:off x="2916238" y="260350"/>
            <a:ext cx="2376487" cy="143986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3132138" y="17002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572000" y="17002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4356100" y="549275"/>
            <a:ext cx="576263" cy="7921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3276600" y="549275"/>
            <a:ext cx="574675" cy="7921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50825" y="260350"/>
            <a:ext cx="2376488" cy="1439863"/>
          </a:xfrm>
          <a:prstGeom prst="flowChartProcess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468313" y="17002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1908175" y="17002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Рамка 15"/>
          <p:cNvSpPr/>
          <p:nvPr/>
        </p:nvSpPr>
        <p:spPr>
          <a:xfrm>
            <a:off x="1692275" y="549275"/>
            <a:ext cx="576263" cy="7921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Рамка 16"/>
          <p:cNvSpPr/>
          <p:nvPr/>
        </p:nvSpPr>
        <p:spPr>
          <a:xfrm>
            <a:off x="611188" y="549275"/>
            <a:ext cx="576262" cy="7921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5580063" y="260350"/>
            <a:ext cx="2376487" cy="1439863"/>
          </a:xfrm>
          <a:prstGeom prst="flowChart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5795963" y="17002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7235825" y="17002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Рамка 25"/>
          <p:cNvSpPr/>
          <p:nvPr/>
        </p:nvSpPr>
        <p:spPr>
          <a:xfrm>
            <a:off x="7019925" y="549275"/>
            <a:ext cx="576263" cy="7921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Рамка 26"/>
          <p:cNvSpPr/>
          <p:nvPr/>
        </p:nvSpPr>
        <p:spPr>
          <a:xfrm>
            <a:off x="5940425" y="549275"/>
            <a:ext cx="576263" cy="7921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95288" y="2205038"/>
            <a:ext cx="2095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latin typeface="Times New Roman" pitchFamily="18" charset="0"/>
                <a:cs typeface="Times New Roman" pitchFamily="18" charset="0"/>
              </a:rPr>
              <a:t>2 + 1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692275" y="333375"/>
            <a:ext cx="608013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348038" y="2133600"/>
            <a:ext cx="1878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latin typeface="Times New Roman" pitchFamily="18" charset="0"/>
                <a:cs typeface="Times New Roman" pitchFamily="18" charset="0"/>
              </a:rPr>
              <a:t>6 - 5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356100" y="333375"/>
            <a:ext cx="646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795963" y="2133600"/>
            <a:ext cx="1944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latin typeface="Times New Roman" pitchFamily="18" charset="0"/>
                <a:cs typeface="Times New Roman" pitchFamily="18" charset="0"/>
              </a:rPr>
              <a:t>9 - 7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019925" y="333375"/>
            <a:ext cx="646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34" name="Picture 4" descr="50b0654d17fc6f8a3adb62210ec28128_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16582">
            <a:off x="1573213" y="1720850"/>
            <a:ext cx="55641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3" grpId="0" animBg="1"/>
      <p:bldP spid="14" grpId="0" animBg="1"/>
      <p:bldP spid="15" grpId="0" animBg="1"/>
      <p:bldP spid="23" grpId="0" animBg="1"/>
      <p:bldP spid="24" grpId="0" animBg="1"/>
      <p:bldP spid="25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2" descr="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33" descr="3a34dd43b9ddcb2c37059c449221a9b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92150"/>
            <a:ext cx="4189413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34" descr="3a34dd43b9ddcb2c37059c449221a9b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16113"/>
            <a:ext cx="4189412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1979712" y="0"/>
            <a:ext cx="93610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72200" y="1196752"/>
            <a:ext cx="93610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7235825" y="4941888"/>
            <a:ext cx="1296988" cy="8636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7092950" y="2060575"/>
            <a:ext cx="1295400" cy="8636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1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5003800" y="2133600"/>
            <a:ext cx="1296988" cy="8636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2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7596188" y="3644900"/>
            <a:ext cx="1296987" cy="8636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3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4859338" y="3500438"/>
            <a:ext cx="1296987" cy="865187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4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4787900" y="4941888"/>
            <a:ext cx="1296988" cy="8636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5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2555875" y="1412875"/>
            <a:ext cx="1295400" cy="8636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6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611188" y="1484313"/>
            <a:ext cx="1296987" cy="865187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7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3203575" y="2492375"/>
            <a:ext cx="1296988" cy="865188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8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468313" y="2708275"/>
            <a:ext cx="1295400" cy="865188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sp>
        <p:nvSpPr>
          <p:cNvPr id="8209" name="TextBox 47"/>
          <p:cNvSpPr txBox="1">
            <a:spLocks noChangeArrowheads="1"/>
          </p:cNvSpPr>
          <p:nvPr/>
        </p:nvSpPr>
        <p:spPr bwMode="auto">
          <a:xfrm>
            <a:off x="827088" y="1268413"/>
            <a:ext cx="773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/>
              <a:t>4</a:t>
            </a:r>
          </a:p>
        </p:txBody>
      </p:sp>
      <p:sp>
        <p:nvSpPr>
          <p:cNvPr id="8210" name="TextBox 49"/>
          <p:cNvSpPr txBox="1">
            <a:spLocks noChangeArrowheads="1"/>
          </p:cNvSpPr>
          <p:nvPr/>
        </p:nvSpPr>
        <p:spPr bwMode="auto">
          <a:xfrm>
            <a:off x="3492500" y="2349500"/>
            <a:ext cx="722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3</a:t>
            </a:r>
          </a:p>
        </p:txBody>
      </p:sp>
      <p:sp>
        <p:nvSpPr>
          <p:cNvPr id="8211" name="TextBox 50"/>
          <p:cNvSpPr txBox="1">
            <a:spLocks noChangeArrowheads="1"/>
          </p:cNvSpPr>
          <p:nvPr/>
        </p:nvSpPr>
        <p:spPr bwMode="auto">
          <a:xfrm>
            <a:off x="5292725" y="1989138"/>
            <a:ext cx="722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2</a:t>
            </a:r>
          </a:p>
        </p:txBody>
      </p:sp>
      <p:sp>
        <p:nvSpPr>
          <p:cNvPr id="8212" name="TextBox 51"/>
          <p:cNvSpPr txBox="1">
            <a:spLocks noChangeArrowheads="1"/>
          </p:cNvSpPr>
          <p:nvPr/>
        </p:nvSpPr>
        <p:spPr bwMode="auto">
          <a:xfrm>
            <a:off x="7885113" y="3500438"/>
            <a:ext cx="7223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4</a:t>
            </a:r>
          </a:p>
        </p:txBody>
      </p:sp>
      <p:sp>
        <p:nvSpPr>
          <p:cNvPr id="8213" name="TextBox 52"/>
          <p:cNvSpPr txBox="1">
            <a:spLocks noChangeArrowheads="1"/>
          </p:cNvSpPr>
          <p:nvPr/>
        </p:nvSpPr>
        <p:spPr bwMode="auto">
          <a:xfrm>
            <a:off x="5148263" y="4797425"/>
            <a:ext cx="7223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1</a:t>
            </a:r>
          </a:p>
        </p:txBody>
      </p:sp>
      <p:pic>
        <p:nvPicPr>
          <p:cNvPr id="8214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2843213" y="3644900"/>
            <a:ext cx="1296987" cy="8636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15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755650" y="4005263"/>
            <a:ext cx="1295400" cy="8636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sp>
        <p:nvSpPr>
          <p:cNvPr id="8216" name="TextBox 55"/>
          <p:cNvSpPr txBox="1">
            <a:spLocks noChangeArrowheads="1"/>
          </p:cNvSpPr>
          <p:nvPr/>
        </p:nvSpPr>
        <p:spPr bwMode="auto">
          <a:xfrm>
            <a:off x="1042988" y="3860800"/>
            <a:ext cx="723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1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2843213" y="1268413"/>
            <a:ext cx="723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2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55650" y="2565400"/>
            <a:ext cx="723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3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203575" y="3500438"/>
            <a:ext cx="723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5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380288" y="1989138"/>
            <a:ext cx="723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5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148263" y="3357563"/>
            <a:ext cx="7223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3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7524750" y="4868863"/>
            <a:ext cx="722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6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708400" y="260350"/>
            <a:ext cx="51609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ЛИСТОПАДНАЯ</a:t>
            </a:r>
          </a:p>
        </p:txBody>
      </p:sp>
      <p:pic>
        <p:nvPicPr>
          <p:cNvPr id="32" name="Picture 4" descr="50b0654d17fc6f8a3adb62210ec28128_med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16582">
            <a:off x="1573213" y="1720850"/>
            <a:ext cx="55641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79580942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0"/>
            <a:ext cx="921702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35375" y="404813"/>
            <a:ext cx="48085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650" y="2708275"/>
            <a:ext cx="72056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 дует нам в лицо,</a:t>
            </a:r>
          </a:p>
          <a:p>
            <a:r>
              <a:rPr lang="ru-RU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Закачалось деревцо.</a:t>
            </a:r>
          </a:p>
          <a:p>
            <a:r>
              <a:rPr lang="ru-RU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 тише, тише, тише.</a:t>
            </a:r>
          </a:p>
          <a:p>
            <a:r>
              <a:rPr lang="ru-RU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Деревцо всё выше, выше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0" descr="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4213" y="549275"/>
            <a:ext cx="4103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ЗАДАЧКИНО</a:t>
            </a:r>
          </a:p>
        </p:txBody>
      </p:sp>
      <p:pic>
        <p:nvPicPr>
          <p:cNvPr id="10244" name="Рисунок 2" descr="5cd6562ec7b7bd278145cea0a97dded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9463" y="3357563"/>
            <a:ext cx="3284537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3" descr="5cd6562ec7b7bd278145cea0a97dded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3213100"/>
            <a:ext cx="295275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4" descr="5cd6562ec7b7bd278145cea0a97dded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3846513"/>
            <a:ext cx="3095625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5" descr="5cd6562ec7b7bd278145cea0a97dded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3"/>
            <a:ext cx="32766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6" descr="84d0d29e6c40cbb5683c3d1cce78357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33375"/>
            <a:ext cx="24796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8313" y="1700213"/>
            <a:ext cx="43942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У маленькой Светы</a:t>
            </a:r>
          </a:p>
          <a:p>
            <a:r>
              <a:rPr lang="ru-RU" sz="3200"/>
              <a:t>Четыре конфеты.</a:t>
            </a:r>
          </a:p>
          <a:p>
            <a:r>
              <a:rPr lang="ru-RU" sz="3200"/>
              <a:t>Ещё три дала Алла.</a:t>
            </a:r>
          </a:p>
          <a:p>
            <a:r>
              <a:rPr lang="ru-RU" sz="3200"/>
              <a:t>Сколько всего стало?</a:t>
            </a:r>
          </a:p>
          <a:p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1700213"/>
            <a:ext cx="58801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Три ромашки - желтоглазки,</a:t>
            </a:r>
          </a:p>
          <a:p>
            <a:r>
              <a:rPr lang="ru-RU" sz="3200"/>
              <a:t>Два весёлых василька</a:t>
            </a:r>
          </a:p>
          <a:p>
            <a:r>
              <a:rPr lang="ru-RU" sz="3200"/>
              <a:t>Подарили маме дети.</a:t>
            </a:r>
          </a:p>
          <a:p>
            <a:r>
              <a:rPr lang="ru-RU" sz="3200"/>
              <a:t>Сколько же цветов в букете?</a:t>
            </a:r>
          </a:p>
          <a:p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0825" y="1700213"/>
            <a:ext cx="66548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На кустике перед забором</a:t>
            </a:r>
          </a:p>
          <a:p>
            <a:r>
              <a:rPr lang="ru-RU" sz="3200"/>
              <a:t>Шесть ярко - красных помидоров.</a:t>
            </a:r>
          </a:p>
          <a:p>
            <a:r>
              <a:rPr lang="ru-RU" sz="3200"/>
              <a:t>Потом четыре оторвалось,</a:t>
            </a:r>
          </a:p>
          <a:p>
            <a:r>
              <a:rPr lang="ru-RU" sz="3200"/>
              <a:t>А сколько на кусте осталось?</a:t>
            </a:r>
          </a:p>
          <a:p>
            <a:endParaRPr lang="ru-RU"/>
          </a:p>
        </p:txBody>
      </p:sp>
      <p:pic>
        <p:nvPicPr>
          <p:cNvPr id="12" name="Picture 4" descr="50b0654d17fc6f8a3adb62210ec28128_med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16582">
            <a:off x="1573213" y="1720850"/>
            <a:ext cx="55641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5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51050" y="333375"/>
            <a:ext cx="46815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УГАДАЙКИНО</a:t>
            </a:r>
          </a:p>
        </p:txBody>
      </p:sp>
      <p:pic>
        <p:nvPicPr>
          <p:cNvPr id="3" name="Рисунок 2" descr="2d0204befddf647f3b2eab7e0c48ad3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149725"/>
            <a:ext cx="20415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cc00075c2b60430ddcaabb74a3d0e2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005263"/>
            <a:ext cx="1981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8e1877f1704ff812f5764ab518346d9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268413"/>
            <a:ext cx="20161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11413" y="1916113"/>
            <a:ext cx="14398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6*7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11413" y="5013325"/>
            <a:ext cx="17287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10*9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27763" y="4941888"/>
            <a:ext cx="20161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7+1*7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72225" y="1989138"/>
            <a:ext cx="19446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9-1*8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339975" y="1989138"/>
            <a:ext cx="1633538" cy="8286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6&lt;7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339975" y="5084763"/>
            <a:ext cx="1727200" cy="86518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10&gt;9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227763" y="5157788"/>
            <a:ext cx="2160587" cy="79216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7+1&gt;7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372225" y="2133600"/>
            <a:ext cx="2016125" cy="7905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9-1=8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9" descr="7ec2893f0eb3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1125538"/>
            <a:ext cx="2376488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50b0654d17fc6f8a3adb62210ec28128_medi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916582">
            <a:off x="1573213" y="1720850"/>
            <a:ext cx="55641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ka-21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538" y="0"/>
            <a:ext cx="9253538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68313" y="2565400"/>
            <a:ext cx="71278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Рыбки плавают, ныряют,</a:t>
            </a:r>
          </a:p>
          <a:p>
            <a:pPr indent="450850"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В чистой светленькой воде.</a:t>
            </a:r>
          </a:p>
          <a:p>
            <a:pPr indent="450850"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То сожмутся, разожмутся,</a:t>
            </a:r>
          </a:p>
          <a:p>
            <a:pPr indent="450850" eaLnBrk="0" hangingPunct="0"/>
            <a:r>
              <a:rPr lang="ru-RU" sz="4000" b="1">
                <a:latin typeface="Times New Roman" pitchFamily="18" charset="0"/>
                <a:cs typeface="Times New Roman" pitchFamily="18" charset="0"/>
              </a:rPr>
              <a:t>То зароются в песке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27088" y="404813"/>
            <a:ext cx="65420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5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51050" y="333375"/>
            <a:ext cx="46815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ГЕОМЕТРИНО</a:t>
            </a:r>
          </a:p>
        </p:txBody>
      </p:sp>
      <p:sp>
        <p:nvSpPr>
          <p:cNvPr id="3" name="Блок-схема: извлечение 2"/>
          <p:cNvSpPr/>
          <p:nvPr/>
        </p:nvSpPr>
        <p:spPr>
          <a:xfrm>
            <a:off x="1042988" y="1484313"/>
            <a:ext cx="2376487" cy="2089150"/>
          </a:xfrm>
          <a:prstGeom prst="flowChartExtra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5219700" y="1412875"/>
            <a:ext cx="2498725" cy="1944688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решение 4"/>
          <p:cNvSpPr/>
          <p:nvPr/>
        </p:nvSpPr>
        <p:spPr>
          <a:xfrm>
            <a:off x="5003800" y="3789363"/>
            <a:ext cx="3362325" cy="2484437"/>
          </a:xfrm>
          <a:prstGeom prst="flowChartDecision">
            <a:avLst/>
          </a:prstGeom>
          <a:solidFill>
            <a:srgbClr val="3399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1188" y="5229225"/>
            <a:ext cx="1439862" cy="100806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051050" y="4724400"/>
            <a:ext cx="1584325" cy="15128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908175" y="4365625"/>
            <a:ext cx="1727200" cy="3587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Picture 4" descr="50b0654d17fc6f8a3adb62210ec28128_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16582">
            <a:off x="1860550" y="1865313"/>
            <a:ext cx="556418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Arc 5"/>
          <p:cNvSpPr>
            <a:spLocks/>
          </p:cNvSpPr>
          <p:nvPr/>
        </p:nvSpPr>
        <p:spPr bwMode="auto">
          <a:xfrm rot="6330298" flipV="1">
            <a:off x="2797969" y="1666082"/>
            <a:ext cx="3009900" cy="2055812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</a:path>
              <a:path w="43200" h="43200" stroke="0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Line 9"/>
          <p:cNvSpPr>
            <a:spLocks noChangeShapeType="1"/>
          </p:cNvSpPr>
          <p:nvPr/>
        </p:nvSpPr>
        <p:spPr bwMode="auto">
          <a:xfrm flipH="1">
            <a:off x="4038600" y="3276600"/>
            <a:ext cx="1143000" cy="1828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Arc 11"/>
          <p:cNvSpPr>
            <a:spLocks/>
          </p:cNvSpPr>
          <p:nvPr/>
        </p:nvSpPr>
        <p:spPr bwMode="auto">
          <a:xfrm rot="6861201">
            <a:off x="2546350" y="4464050"/>
            <a:ext cx="1460500" cy="1371600"/>
          </a:xfrm>
          <a:custGeom>
            <a:avLst/>
            <a:gdLst>
              <a:gd name="T0" fmla="*/ 2147483647 w 21600"/>
              <a:gd name="T1" fmla="*/ 0 h 37075"/>
              <a:gd name="T2" fmla="*/ 2147483647 w 21600"/>
              <a:gd name="T3" fmla="*/ 2147483647 h 37075"/>
              <a:gd name="T4" fmla="*/ 0 w 21600"/>
              <a:gd name="T5" fmla="*/ 2147483647 h 37075"/>
              <a:gd name="T6" fmla="*/ 0 60000 65536"/>
              <a:gd name="T7" fmla="*/ 0 60000 65536"/>
              <a:gd name="T8" fmla="*/ 0 60000 65536"/>
              <a:gd name="T9" fmla="*/ 0 w 21600"/>
              <a:gd name="T10" fmla="*/ 0 h 37075"/>
              <a:gd name="T11" fmla="*/ 21600 w 21600"/>
              <a:gd name="T12" fmla="*/ 37075 h 370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075" fill="none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</a:path>
              <a:path w="21600" h="37075" stroke="0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  <a:lnTo>
                  <a:pt x="0" y="21236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Oval 12"/>
          <p:cNvSpPr>
            <a:spLocks noChangeArrowheads="1"/>
          </p:cNvSpPr>
          <p:nvPr/>
        </p:nvSpPr>
        <p:spPr bwMode="auto">
          <a:xfrm>
            <a:off x="5257800" y="2209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4473575" y="1012825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6705600" y="6096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5791200" y="16764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7315200" y="18288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5867400" y="28956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5791200" y="40386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5715000" y="51816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4" name="Picture 3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7391400" y="30480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5" name="Picture 3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7391400" y="40386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6" name="Picture 3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7391400" y="52578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95536" y="0"/>
            <a:ext cx="5122912" cy="98636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sz="5400" b="1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ТЕТРАДКИНО</a:t>
            </a:r>
            <a:endParaRPr lang="ru-RU" sz="5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" name="Picture 4" descr="50b0654d17fc6f8a3adb62210ec28128_med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16582">
            <a:off x="1573213" y="1720850"/>
            <a:ext cx="55641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0.00971 C 0.00573 -0.03561 0.00312 -0.06128 -0.00695 -0.08279 C -0.01702 -0.1043 -0.03473 -0.12928 -0.05209 -0.13922 C -0.06945 -0.14916 -0.09202 -0.15032 -0.11129 -0.14292 C -0.13056 -0.13552 -0.14948 -0.12002 -0.16754 -0.09412 C -0.18559 -0.06822 -0.2099 -0.01711 -0.21962 0.01272 C -0.22934 0.04256 -0.22448 0.06453 -0.22535 0.08418 C -0.22622 0.10338 -0.22674 0.11471 -0.22535 0.13044 C -0.22396 0.14686 -0.22101 0.16397 -0.21684 0.18155 C -0.21268 0.19912 -0.2099 0.22017 -0.2 0.23613 C -0.19011 0.25208 -0.17431 0.27082 -0.15764 0.27729 C -0.14098 0.28377 -0.11667 0.28192 -0.1 0.27544 C -0.08334 0.26897 -0.07032 0.25463 -0.05764 0.23798 C -0.04497 0.22133 -0.03351 0.19912 -0.02396 0.176 C -0.01441 0.15264 -0.00539 0.12558 3.33333E-6 0.09875 C 0.00538 0.07216 0.00659 0.03076 0.0085 0.01457 C 0.01041 -0.00162 0.01146 -0.00624 0.01128 0.00162 C 0.01111 0.00948 0.01163 0.03631 0.00711 0.06152 C 0.0026 0.08673 -0.00625 0.12651 -0.01545 0.15356 C -0.02466 0.18039 -0.03264 0.18918 -0.04792 0.22294 C -0.0632 0.25648 -0.08959 0.31776 -0.10695 0.3543 C -0.12431 0.39038 -0.14011 0.4216 -0.15209 0.44219 C -0.16407 0.463 -0.16563 0.46624 -0.17882 0.47965 C -0.19202 0.4933 -0.21667 0.51689 -0.23091 0.52313 C -0.24514 0.52868 -0.25539 0.52105 -0.26476 0.51527 C -0.27414 0.50972 -0.28143 0.50232 -0.28733 0.4889 C -0.29323 0.47595 -0.29792 0.44658 -0.3 0.43455 C -0.30209 0.42299 -0.3 0.42068 -0.3 0.41813 " pathEditMode="relative" rAng="0" ptsTypes="aaaaaaaaaaaaaaaaaaaaaaaaaaaA">
                                      <p:cBhvr>
                                        <p:cTn id="11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859</TotalTime>
  <Words>218</Words>
  <Application>Microsoft Office PowerPoint</Application>
  <PresentationFormat>Экран (4:3)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Tahoma</vt:lpstr>
      <vt:lpstr>Arial</vt:lpstr>
      <vt:lpstr>Trebuchet MS</vt:lpstr>
      <vt:lpstr>Wingdings 2</vt:lpstr>
      <vt:lpstr>Wingdings</vt:lpstr>
      <vt:lpstr>Calibri</vt:lpstr>
      <vt:lpstr>Times New Roman</vt:lpstr>
      <vt:lpstr>Georgia</vt:lpstr>
      <vt:lpstr>Изящная</vt:lpstr>
      <vt:lpstr>Урок математики 1 класс МБОУ СОШ №2  Учитель: Вецель Наталья Васильевна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ТЕТРАДКИНО</vt:lpstr>
      <vt:lpstr>Слайд 11</vt:lpstr>
      <vt:lpstr>Слайд 12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математики1 класс МОУ СОШ №128 Учитель:Лебедева Нина Ивановна</dc:title>
  <dc:creator>User2_308</dc:creator>
  <cp:lastModifiedBy>Наталья</cp:lastModifiedBy>
  <cp:revision>43</cp:revision>
  <dcterms:created xsi:type="dcterms:W3CDTF">2006-06-19T10:21:59Z</dcterms:created>
  <dcterms:modified xsi:type="dcterms:W3CDTF">2011-11-06T17:26:20Z</dcterms:modified>
</cp:coreProperties>
</file>